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6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6.wdp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Autofit/>
          </a:bodyPr>
          <a:lstStyle/>
          <a:p>
            <a:r>
              <a:rPr lang="nn-NO" sz="6000" b="1" dirty="0" smtClean="0">
                <a:solidFill>
                  <a:schemeClr val="tx1"/>
                </a:solidFill>
              </a:rPr>
              <a:t>NEGATIVE </a:t>
            </a:r>
            <a:r>
              <a:rPr lang="nn-NO" sz="6000" b="1" dirty="0" smtClean="0">
                <a:solidFill>
                  <a:schemeClr val="tx1"/>
                </a:solidFill>
              </a:rPr>
              <a:t>TAL </a:t>
            </a:r>
            <a:r>
              <a:rPr lang="nn-NO" sz="6000" b="1" dirty="0" smtClean="0">
                <a:solidFill>
                  <a:schemeClr val="tx1"/>
                </a:solidFill>
              </a:rPr>
              <a:t>OG POSITIVE </a:t>
            </a:r>
            <a:r>
              <a:rPr lang="nn-NO" sz="6000" b="1" dirty="0" smtClean="0">
                <a:solidFill>
                  <a:schemeClr val="tx1"/>
                </a:solidFill>
              </a:rPr>
              <a:t>TAL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ресурсы для дистанции\для презентаций доп\depositphotos_51194335-stock-photo-smiling-little-girl-in-eyeglasses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82992"/>
            <a:ext cx="4009257" cy="379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607063"/>
            <a:ext cx="324036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4000" b="1" dirty="0" smtClean="0">
                <a:solidFill>
                  <a:srgbClr val="015F13"/>
                </a:solidFill>
              </a:rPr>
              <a:t>Gubska Olena</a:t>
            </a:r>
            <a:endParaRPr lang="ru-RU" sz="4000" b="1" dirty="0">
              <a:solidFill>
                <a:srgbClr val="015F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nn-NO" b="1" dirty="0" smtClean="0">
                <a:solidFill>
                  <a:schemeClr val="tx1"/>
                </a:solidFill>
              </a:rPr>
              <a:t>KORLEIS TEMPERATUREN HAR VI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r>
              <a:rPr lang="nn-NO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9453"/>
            <a:ext cx="5400675" cy="5286375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5868144" y="2492896"/>
            <a:ext cx="2880320" cy="417646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n-NO" sz="2800" b="1" dirty="0"/>
              <a:t>Eit negativt tal er eit tal som er mindre enn null. Vi merker negative tal med eit minusteikn framfor. </a:t>
            </a:r>
            <a:endParaRPr lang="nn-NO" sz="2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n-NO" sz="2800" b="1" dirty="0"/>
              <a:t>Eit </a:t>
            </a:r>
            <a:r>
              <a:rPr lang="nn-NO" sz="2800" b="1" dirty="0" smtClean="0"/>
              <a:t>positivt </a:t>
            </a:r>
            <a:r>
              <a:rPr lang="nn-NO" sz="2800" b="1" dirty="0"/>
              <a:t>tal er eit tal som er </a:t>
            </a:r>
            <a:r>
              <a:rPr lang="nn-NO" sz="2800" b="1" dirty="0" smtClean="0"/>
              <a:t>meir </a:t>
            </a:r>
            <a:r>
              <a:rPr lang="nn-NO" sz="2800" b="1" dirty="0"/>
              <a:t>enn null.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323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5249" y="2204864"/>
            <a:ext cx="8640960" cy="972108"/>
          </a:xfrm>
        </p:spPr>
        <p:txBody>
          <a:bodyPr>
            <a:normAutofit/>
          </a:bodyPr>
          <a:lstStyle/>
          <a:p>
            <a:r>
              <a:rPr lang="nn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På linja merkjer vi startpunktet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nn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Piler viser retningen for auke av tal.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nn-NO" b="1" dirty="0" smtClean="0">
                <a:solidFill>
                  <a:schemeClr val="tx1"/>
                </a:solidFill>
              </a:rPr>
              <a:t>PLASSEING AV TAL PÅ TALLINJA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9" y="1124744"/>
            <a:ext cx="8712968" cy="10081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Объект 1"/>
          <p:cNvSpPr txBox="1">
            <a:spLocks/>
          </p:cNvSpPr>
          <p:nvPr/>
        </p:nvSpPr>
        <p:spPr>
          <a:xfrm>
            <a:off x="196144" y="3140968"/>
            <a:ext cx="864096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vel eit einingsintervall og merkjer avdelingane.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0" y="4134923"/>
            <a:ext cx="8591550" cy="99898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Объект 1"/>
          <p:cNvSpPr txBox="1">
            <a:spLocks/>
          </p:cNvSpPr>
          <p:nvPr/>
        </p:nvSpPr>
        <p:spPr>
          <a:xfrm>
            <a:off x="215249" y="3645024"/>
            <a:ext cx="864096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 høgre for null begynner vi å skrive positive tal.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87524" y="5133907"/>
            <a:ext cx="864096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 venstre for null begynner vi å merke negative tal.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" y="5661248"/>
            <a:ext cx="8458200" cy="8953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9318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  <p:bldP spid="9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nn-NO" b="1" dirty="0" smtClean="0">
                <a:solidFill>
                  <a:schemeClr val="tx1"/>
                </a:solidFill>
              </a:rPr>
              <a:t>PLASSEING AV TAL PÅ TALLINJA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124744"/>
            <a:ext cx="86201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1"/>
          <p:cNvSpPr>
            <a:spLocks noGrp="1"/>
          </p:cNvSpPr>
          <p:nvPr>
            <p:ph idx="1"/>
          </p:nvPr>
        </p:nvSpPr>
        <p:spPr>
          <a:xfrm>
            <a:off x="241103" y="2094551"/>
            <a:ext cx="8640960" cy="902401"/>
          </a:xfrm>
        </p:spPr>
        <p:txBody>
          <a:bodyPr>
            <a:normAutofit lnSpcReduction="10000"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Plasser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bokstavane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på rett stad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R(0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I(1,3); L(-5);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N(3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A(-4); T(-1,7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nn-N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(5,8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-7,5).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1" y="2924944"/>
            <a:ext cx="8343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42" y="4106044"/>
            <a:ext cx="83343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9" y="5307619"/>
            <a:ext cx="82677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0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nn-NO" b="1" dirty="0" smtClean="0">
                <a:solidFill>
                  <a:schemeClr val="tx1"/>
                </a:solidFill>
              </a:rPr>
              <a:t>SAMANLIKNING AV TAL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124744"/>
            <a:ext cx="86201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2060848"/>
            <a:ext cx="83343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37D931D-1D6C-4FFD-B897-D8B490560D14}"/>
              </a:ext>
            </a:extLst>
          </p:cNvPr>
          <p:cNvSpPr/>
          <p:nvPr/>
        </p:nvSpPr>
        <p:spPr>
          <a:xfrm>
            <a:off x="401789" y="3212976"/>
            <a:ext cx="8337398" cy="861774"/>
          </a:xfrm>
          <a:prstGeom prst="rect">
            <a:avLst/>
          </a:prstGeom>
          <a:solidFill>
            <a:srgbClr val="004C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CC"/>
                </a:solidFill>
              </a:rPr>
              <a:t>1) </a:t>
            </a:r>
            <a:r>
              <a:rPr lang="en-US" sz="2500" b="1" dirty="0" err="1" smtClean="0">
                <a:solidFill>
                  <a:srgbClr val="FFFFCC"/>
                </a:solidFill>
              </a:rPr>
              <a:t>E</a:t>
            </a:r>
            <a:r>
              <a:rPr lang="en-US" sz="2500" b="1" dirty="0" err="1" smtClean="0">
                <a:solidFill>
                  <a:srgbClr val="FFFFCC"/>
                </a:solidFill>
              </a:rPr>
              <a:t>i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tallinje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startar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ikkje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ved</a:t>
            </a:r>
            <a:r>
              <a:rPr lang="en-US" sz="2500" b="1" dirty="0" smtClean="0">
                <a:solidFill>
                  <a:srgbClr val="FFFFCC"/>
                </a:solidFill>
              </a:rPr>
              <a:t> null</a:t>
            </a:r>
            <a:r>
              <a:rPr lang="nn-NO" sz="2500" b="1" dirty="0" smtClean="0">
                <a:solidFill>
                  <a:srgbClr val="FFFFCC"/>
                </a:solidFill>
              </a:rPr>
              <a:t>. Ho er uendeleg lang i begge retningar.</a:t>
            </a:r>
            <a:endParaRPr lang="nn-NO" sz="2500" b="1" dirty="0">
              <a:solidFill>
                <a:srgbClr val="FFFFCC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37D931D-1D6C-4FFD-B897-D8B490560D14}"/>
              </a:ext>
            </a:extLst>
          </p:cNvPr>
          <p:cNvSpPr/>
          <p:nvPr/>
        </p:nvSpPr>
        <p:spPr>
          <a:xfrm>
            <a:off x="401789" y="4149080"/>
            <a:ext cx="8337398" cy="1092607"/>
          </a:xfrm>
          <a:prstGeom prst="rect">
            <a:avLst/>
          </a:prstGeom>
          <a:solidFill>
            <a:srgbClr val="004C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CC"/>
                </a:solidFill>
              </a:rPr>
              <a:t>2</a:t>
            </a:r>
            <a:r>
              <a:rPr lang="en-US" sz="2500" b="1" dirty="0" smtClean="0">
                <a:solidFill>
                  <a:srgbClr val="FFFFCC"/>
                </a:solidFill>
              </a:rPr>
              <a:t>) </a:t>
            </a:r>
            <a:r>
              <a:rPr lang="nn-NO" sz="2500" b="1" dirty="0" smtClean="0">
                <a:solidFill>
                  <a:srgbClr val="FFFFCC"/>
                </a:solidFill>
              </a:rPr>
              <a:t>Jo større dei negative tala blir, desto mindre verdi får dei.</a:t>
            </a:r>
          </a:p>
          <a:p>
            <a:pPr algn="ctr"/>
            <a:r>
              <a:rPr lang="nn-NO" sz="4000" b="1" dirty="0" smtClean="0">
                <a:solidFill>
                  <a:srgbClr val="FFFF00"/>
                </a:solidFill>
              </a:rPr>
              <a:t>4</a:t>
            </a:r>
            <a:r>
              <a:rPr lang="en-US" sz="4000" b="1" dirty="0" smtClean="0">
                <a:solidFill>
                  <a:srgbClr val="FFFF00"/>
                </a:solidFill>
              </a:rPr>
              <a:t>&lt;5 </a:t>
            </a:r>
            <a:r>
              <a:rPr lang="en-US" sz="4000" b="1" dirty="0" err="1" smtClean="0">
                <a:solidFill>
                  <a:srgbClr val="FFFF00"/>
                </a:solidFill>
              </a:rPr>
              <a:t>og</a:t>
            </a:r>
            <a:r>
              <a:rPr lang="en-US" sz="4000" b="1" dirty="0" smtClean="0">
                <a:solidFill>
                  <a:srgbClr val="FFFF00"/>
                </a:solidFill>
              </a:rPr>
              <a:t> -4&gt;-5 </a:t>
            </a:r>
            <a:r>
              <a:rPr lang="en-US" sz="4000" b="1" dirty="0" smtClean="0">
                <a:solidFill>
                  <a:srgbClr val="FF0000"/>
                </a:solidFill>
              </a:rPr>
              <a:t>!!!</a:t>
            </a:r>
            <a:endParaRPr lang="nn-NO" sz="40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37D931D-1D6C-4FFD-B897-D8B490560D14}"/>
              </a:ext>
            </a:extLst>
          </p:cNvPr>
          <p:cNvSpPr/>
          <p:nvPr/>
        </p:nvSpPr>
        <p:spPr>
          <a:xfrm>
            <a:off x="413397" y="5360729"/>
            <a:ext cx="8337398" cy="1092607"/>
          </a:xfrm>
          <a:prstGeom prst="rect">
            <a:avLst/>
          </a:prstGeom>
          <a:solidFill>
            <a:srgbClr val="004C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FFFFCC"/>
                </a:solidFill>
              </a:rPr>
              <a:t>3</a:t>
            </a:r>
            <a:r>
              <a:rPr lang="en-US" sz="2500" b="1" dirty="0" smtClean="0">
                <a:solidFill>
                  <a:srgbClr val="FFFFCC"/>
                </a:solidFill>
              </a:rPr>
              <a:t>) </a:t>
            </a:r>
            <a:r>
              <a:rPr lang="en-US" sz="2500" b="1" dirty="0" err="1" smtClean="0">
                <a:solidFill>
                  <a:srgbClr val="FFFFCC"/>
                </a:solidFill>
              </a:rPr>
              <a:t>E</a:t>
            </a:r>
            <a:r>
              <a:rPr lang="en-US" sz="2500" b="1" dirty="0" err="1" smtClean="0">
                <a:solidFill>
                  <a:srgbClr val="FFFFCC"/>
                </a:solidFill>
              </a:rPr>
              <a:t>it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negativt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tal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er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alltid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mindre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enn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eit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positivt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tal</a:t>
            </a:r>
            <a:r>
              <a:rPr lang="nn-NO" sz="2500" b="1" dirty="0" smtClean="0">
                <a:solidFill>
                  <a:srgbClr val="FFFFCC"/>
                </a:solidFill>
              </a:rPr>
              <a:t>.</a:t>
            </a:r>
          </a:p>
          <a:p>
            <a:pPr algn="ctr"/>
            <a:r>
              <a:rPr lang="nn-NO" sz="4000" b="1" dirty="0" smtClean="0">
                <a:solidFill>
                  <a:srgbClr val="FFFF00"/>
                </a:solidFill>
              </a:rPr>
              <a:t>-5</a:t>
            </a:r>
            <a:r>
              <a:rPr lang="en-US" sz="4000" b="1" dirty="0" smtClean="0">
                <a:solidFill>
                  <a:srgbClr val="FFFF00"/>
                </a:solidFill>
              </a:rPr>
              <a:t>&lt;3 </a:t>
            </a:r>
            <a:r>
              <a:rPr lang="en-US" sz="4000" b="1" dirty="0" smtClean="0">
                <a:solidFill>
                  <a:srgbClr val="FF0000"/>
                </a:solidFill>
              </a:rPr>
              <a:t>!!!</a:t>
            </a:r>
            <a:endParaRPr lang="nn-NO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nn-NO" b="1" dirty="0" smtClean="0">
                <a:solidFill>
                  <a:schemeClr val="tx1"/>
                </a:solidFill>
              </a:rPr>
              <a:t>SAMANLIKNING AV TAL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4" y="1196752"/>
            <a:ext cx="4166600" cy="43204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176464" cy="434352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0" name="Picture 4" descr="C:\Users\user\Desktop\ресурсы для дистанции\для презентаций доп\для презентаций\275-2755515_дети-анимашки-для-презентаций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011" y="5051330"/>
            <a:ext cx="1948186" cy="177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20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nn-NO" b="1" dirty="0" smtClean="0">
                <a:solidFill>
                  <a:schemeClr val="tx1"/>
                </a:solidFill>
              </a:rPr>
              <a:t>REKNING MED NEGATIVE TAL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100" name="Picture 4" descr="C:\Users\user\Desktop\ресурсы для дистанции\для презентаций доп\для презентаций\275-2755515_дети-анимашки-для-презентаций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844958"/>
            <a:ext cx="2185042" cy="199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37D931D-1D6C-4FFD-B897-D8B490560D14}"/>
              </a:ext>
            </a:extLst>
          </p:cNvPr>
          <p:cNvSpPr/>
          <p:nvPr/>
        </p:nvSpPr>
        <p:spPr>
          <a:xfrm>
            <a:off x="251520" y="1412776"/>
            <a:ext cx="8640960" cy="1292662"/>
          </a:xfrm>
          <a:prstGeom prst="rect">
            <a:avLst/>
          </a:prstGeom>
          <a:solidFill>
            <a:srgbClr val="004C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 </a:t>
            </a:r>
            <a:r>
              <a:rPr lang="en-US" sz="2500" b="1" dirty="0" err="1" smtClean="0">
                <a:solidFill>
                  <a:srgbClr val="FFFFCC"/>
                </a:solidFill>
              </a:rPr>
              <a:t>Det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blir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kalla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eit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forteikn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og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er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ikkje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det</a:t>
            </a:r>
            <a:r>
              <a:rPr lang="en-US" sz="2500" b="1" dirty="0" smtClean="0">
                <a:solidFill>
                  <a:srgbClr val="FFFFCC"/>
                </a:solidFill>
              </a:rPr>
              <a:t> same </a:t>
            </a:r>
            <a:r>
              <a:rPr lang="en-US" sz="2500" b="1" dirty="0" err="1" smtClean="0">
                <a:solidFill>
                  <a:srgbClr val="FFFFCC"/>
                </a:solidFill>
              </a:rPr>
              <a:t>som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minusteiknet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når</a:t>
            </a:r>
            <a:r>
              <a:rPr lang="en-US" sz="2500" b="1" dirty="0" smtClean="0">
                <a:solidFill>
                  <a:srgbClr val="FFFFCC"/>
                </a:solidFill>
              </a:rPr>
              <a:t> vi </a:t>
            </a:r>
            <a:r>
              <a:rPr lang="en-US" sz="2500" b="1" dirty="0" err="1" smtClean="0">
                <a:solidFill>
                  <a:srgbClr val="FFFFCC"/>
                </a:solidFill>
              </a:rPr>
              <a:t>reknar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subtraksjon</a:t>
            </a:r>
            <a:r>
              <a:rPr lang="en-US" sz="2500" b="1" dirty="0" smtClean="0">
                <a:solidFill>
                  <a:srgbClr val="FFFFCC"/>
                </a:solidFill>
              </a:rPr>
              <a:t>. </a:t>
            </a:r>
            <a:r>
              <a:rPr lang="en-US" sz="2500" b="1" dirty="0" err="1" smtClean="0">
                <a:solidFill>
                  <a:srgbClr val="FFFFCC"/>
                </a:solidFill>
              </a:rPr>
              <a:t>Då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er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det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eit</a:t>
            </a:r>
            <a:r>
              <a:rPr lang="en-US" sz="2500" b="1" dirty="0" smtClean="0">
                <a:solidFill>
                  <a:srgbClr val="FFFFCC"/>
                </a:solidFill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</a:rPr>
              <a:t>rekneteikn</a:t>
            </a:r>
            <a:r>
              <a:rPr lang="en-US" sz="2500" b="1" dirty="0" smtClean="0">
                <a:solidFill>
                  <a:srgbClr val="FFFFCC"/>
                </a:solidFill>
              </a:rPr>
              <a:t>.</a:t>
            </a:r>
            <a:endParaRPr lang="nn-NO" sz="2500" b="1" dirty="0">
              <a:solidFill>
                <a:srgbClr val="FFFF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6" y="2953286"/>
            <a:ext cx="2649416" cy="14875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2953286"/>
            <a:ext cx="4485285" cy="14875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37D931D-1D6C-4FFD-B897-D8B490560D14}"/>
              </a:ext>
            </a:extLst>
          </p:cNvPr>
          <p:cNvSpPr/>
          <p:nvPr/>
        </p:nvSpPr>
        <p:spPr>
          <a:xfrm>
            <a:off x="1763688" y="4844958"/>
            <a:ext cx="6264696" cy="1292662"/>
          </a:xfrm>
          <a:prstGeom prst="rect">
            <a:avLst/>
          </a:prstGeom>
          <a:solidFill>
            <a:srgbClr val="004C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 </a:t>
            </a:r>
            <a:r>
              <a:rPr lang="en-US" sz="2500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nn-NO" sz="2500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negative tala er ei spegling av dei positive tala om nullpunktet</a:t>
            </a:r>
            <a:r>
              <a:rPr lang="en-US" sz="2500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</a:t>
            </a:r>
            <a:r>
              <a:rPr lang="uk-UA" sz="2500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2500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 </a:t>
            </a:r>
            <a:r>
              <a:rPr lang="nn-NO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nn-NO" sz="2500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ligg like langt frå </a:t>
            </a:r>
            <a:r>
              <a:rPr lang="en-US" sz="2500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nn-NO" sz="2500" b="1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nn-NO" b="1" dirty="0" smtClean="0">
                <a:solidFill>
                  <a:schemeClr val="tx1"/>
                </a:solidFill>
              </a:rPr>
              <a:t>REKNING MED NEGATIVE TAL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645405" cy="8640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4933950" cy="15525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4" y="2749327"/>
            <a:ext cx="3645405" cy="14059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03" y="2852936"/>
            <a:ext cx="4900283" cy="23526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716"/>
            <a:ext cx="3058356" cy="91189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065" y="5288185"/>
            <a:ext cx="3753821" cy="140277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437D931D-1D6C-4FFD-B897-D8B490560D14}"/>
              </a:ext>
            </a:extLst>
          </p:cNvPr>
          <p:cNvSpPr/>
          <p:nvPr/>
        </p:nvSpPr>
        <p:spPr>
          <a:xfrm>
            <a:off x="251164" y="5456022"/>
            <a:ext cx="4752884" cy="907941"/>
          </a:xfrm>
          <a:prstGeom prst="rect">
            <a:avLst/>
          </a:prstGeom>
          <a:solidFill>
            <a:srgbClr val="004C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 </a:t>
            </a:r>
            <a:r>
              <a:rPr lang="en-US" sz="2500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500" b="1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beveger</a:t>
            </a:r>
            <a:r>
              <a:rPr lang="en-US" sz="2500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</a:t>
            </a:r>
            <a:r>
              <a:rPr lang="en-US" sz="2500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2500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på linja, enten til venstre (</a:t>
            </a:r>
            <a:r>
              <a:rPr lang="en-US" sz="2500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-)</a:t>
            </a:r>
            <a:r>
              <a:rPr lang="nn-NO" sz="2500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eller til høgre (</a:t>
            </a:r>
            <a:r>
              <a:rPr lang="en-US" sz="2500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+).</a:t>
            </a:r>
            <a:endParaRPr lang="nn-NO" sz="2500" b="1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5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nn-NO" b="1" dirty="0" smtClean="0">
                <a:solidFill>
                  <a:schemeClr val="tx1"/>
                </a:solidFill>
              </a:rPr>
              <a:t>SAMANLIKNING AV TAL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8110"/>
            <a:ext cx="4493820" cy="55932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8-конечная звезда 7"/>
          <p:cNvSpPr/>
          <p:nvPr/>
        </p:nvSpPr>
        <p:spPr>
          <a:xfrm>
            <a:off x="3707904" y="1148110"/>
            <a:ext cx="2808312" cy="792088"/>
          </a:xfrm>
          <a:prstGeom prst="star8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11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" name="8-конечная звезда 8"/>
          <p:cNvSpPr/>
          <p:nvPr/>
        </p:nvSpPr>
        <p:spPr>
          <a:xfrm>
            <a:off x="3419872" y="1906045"/>
            <a:ext cx="2808312" cy="792088"/>
          </a:xfrm>
          <a:prstGeom prst="star8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- 40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8-конечная звезда 9"/>
          <p:cNvSpPr/>
          <p:nvPr/>
        </p:nvSpPr>
        <p:spPr>
          <a:xfrm>
            <a:off x="3203848" y="2564904"/>
            <a:ext cx="2808312" cy="792088"/>
          </a:xfrm>
          <a:prstGeom prst="star8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- 8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8-конечная звезда 10"/>
          <p:cNvSpPr/>
          <p:nvPr/>
        </p:nvSpPr>
        <p:spPr>
          <a:xfrm>
            <a:off x="3584502" y="3177791"/>
            <a:ext cx="2808312" cy="792088"/>
          </a:xfrm>
          <a:prstGeom prst="star8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- 11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" name="8-конечная звезда 11"/>
          <p:cNvSpPr/>
          <p:nvPr/>
        </p:nvSpPr>
        <p:spPr>
          <a:xfrm>
            <a:off x="4258391" y="3861048"/>
            <a:ext cx="2808312" cy="792088"/>
          </a:xfrm>
          <a:prstGeom prst="star8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2,1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3" name="8-конечная звезда 12"/>
          <p:cNvSpPr/>
          <p:nvPr/>
        </p:nvSpPr>
        <p:spPr>
          <a:xfrm>
            <a:off x="4301532" y="4647453"/>
            <a:ext cx="2808312" cy="792088"/>
          </a:xfrm>
          <a:prstGeom prst="star8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- 52,4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4" name="8-конечная звезда 13"/>
          <p:cNvSpPr/>
          <p:nvPr/>
        </p:nvSpPr>
        <p:spPr>
          <a:xfrm>
            <a:off x="4608004" y="5301208"/>
            <a:ext cx="2808312" cy="792088"/>
          </a:xfrm>
          <a:prstGeom prst="star8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- 65,82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5" name="8-конечная звезда 14"/>
          <p:cNvSpPr/>
          <p:nvPr/>
        </p:nvSpPr>
        <p:spPr>
          <a:xfrm>
            <a:off x="3923928" y="5949823"/>
            <a:ext cx="2808312" cy="792088"/>
          </a:xfrm>
          <a:prstGeom prst="star8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- 4,7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7171" name="Picture 3" descr="C:\Users\user\Desktop\ресурсы для дистанции\для презентаций доп\для презентаций\png-transparent-dijak-school-teacher-gymnasium-lesson-school-thumbnail коп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47" y="2563936"/>
            <a:ext cx="2232248" cy="325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336</TotalTime>
  <Words>220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NEGATIVE TAL OG POSITIVE TAL</vt:lpstr>
      <vt:lpstr>KORLEIS TEMPERATUREN HAR VI? </vt:lpstr>
      <vt:lpstr>PLASSEING AV TAL PÅ TALLINJA</vt:lpstr>
      <vt:lpstr>PLASSEING AV TAL PÅ TALLINJA</vt:lpstr>
      <vt:lpstr>SAMANLIKNING AV TAL</vt:lpstr>
      <vt:lpstr>SAMANLIKNING AV TAL</vt:lpstr>
      <vt:lpstr>REKNING MED NEGATIVE TAL</vt:lpstr>
      <vt:lpstr>REKNING MED NEGATIVE TAL</vt:lpstr>
      <vt:lpstr>SAMANLIKNING AV TAL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NEGATIVE TALA OG POSITIVE TALA</dc:title>
  <dc:creator>Леночка</dc:creator>
  <cp:lastModifiedBy>user</cp:lastModifiedBy>
  <cp:revision>20</cp:revision>
  <dcterms:created xsi:type="dcterms:W3CDTF">2024-08-11T22:00:30Z</dcterms:created>
  <dcterms:modified xsi:type="dcterms:W3CDTF">2024-08-14T21:02:04Z</dcterms:modified>
</cp:coreProperties>
</file>