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8D65-522E-4F8B-AA2C-5D7E5BDF7224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662F9-BBD2-4533-B1DB-7A0704FF8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9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nn-NO" sz="8800" dirty="0" smtClean="0">
                <a:solidFill>
                  <a:schemeClr val="bg1"/>
                </a:solidFill>
              </a:rPr>
              <a:t>DESIMALTAL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ресурсы для дистанции\для презентаций доп\7bf39e1657b793739584834f101d8ab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16606"/>
            <a:ext cx="2160240" cy="30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232248"/>
          </a:xfrm>
        </p:spPr>
        <p:txBody>
          <a:bodyPr>
            <a:noAutofit/>
          </a:bodyPr>
          <a:lstStyle/>
          <a:p>
            <a:r>
              <a:rPr lang="nn-NO" sz="3200" dirty="0" smtClean="0">
                <a:solidFill>
                  <a:schemeClr val="bg1"/>
                </a:solidFill>
              </a:rPr>
              <a:t>Mellom dei heile tala ligg det andre</a:t>
            </a:r>
            <a:br>
              <a:rPr lang="nn-NO" sz="3200" dirty="0" smtClean="0">
                <a:solidFill>
                  <a:schemeClr val="bg1"/>
                </a:solidFill>
              </a:rPr>
            </a:br>
            <a:r>
              <a:rPr lang="nn-NO" sz="3200" dirty="0" smtClean="0">
                <a:solidFill>
                  <a:schemeClr val="bg1"/>
                </a:solidFill>
              </a:rPr>
              <a:t> tal som kallar desimaltal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nn-NO" sz="3200" dirty="0" smtClean="0">
                <a:solidFill>
                  <a:schemeClr val="bg1"/>
                </a:solidFill>
              </a:rPr>
              <a:t>Vi kan dele ei tallinje mellom 1 og 2 i ti like delar. Då blir kvar del ein tidel.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87474"/>
            <a:ext cx="7031732" cy="21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02" y="4416679"/>
            <a:ext cx="7030754" cy="226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616"/>
            <a:ext cx="8229600" cy="977112"/>
          </a:xfrm>
        </p:spPr>
        <p:txBody>
          <a:bodyPr>
            <a:noAutofit/>
          </a:bodyPr>
          <a:lstStyle/>
          <a:p>
            <a:r>
              <a:rPr lang="nn-NO" sz="3200" dirty="0" smtClean="0">
                <a:solidFill>
                  <a:schemeClr val="bg1"/>
                </a:solidFill>
              </a:rPr>
              <a:t>Vi kan dele ei tallinje mellom </a:t>
            </a:r>
            <a:r>
              <a:rPr lang="uk-UA" sz="3200" dirty="0" smtClean="0">
                <a:solidFill>
                  <a:schemeClr val="bg1"/>
                </a:solidFill>
              </a:rPr>
              <a:t>8</a:t>
            </a:r>
            <a:r>
              <a:rPr lang="nn-NO" sz="3200" dirty="0" smtClean="0">
                <a:solidFill>
                  <a:schemeClr val="bg1"/>
                </a:solidFill>
              </a:rPr>
              <a:t> og </a:t>
            </a:r>
            <a:r>
              <a:rPr lang="uk-UA" sz="3200" dirty="0" smtClean="0">
                <a:solidFill>
                  <a:schemeClr val="bg1"/>
                </a:solidFill>
              </a:rPr>
              <a:t>9</a:t>
            </a:r>
            <a:r>
              <a:rPr lang="nn-NO" sz="3200" dirty="0" smtClean="0">
                <a:solidFill>
                  <a:schemeClr val="bg1"/>
                </a:solidFill>
              </a:rPr>
              <a:t> i ti like delar. Då blir kvar del ein tidel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nn-NO" sz="3200" dirty="0" smtClean="0">
                <a:solidFill>
                  <a:schemeClr val="bg1"/>
                </a:solidFill>
              </a:rPr>
              <a:t>også.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12768" cy="23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29240" y="3428823"/>
            <a:ext cx="8229600" cy="864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200" dirty="0" smtClean="0">
                <a:solidFill>
                  <a:schemeClr val="bg1"/>
                </a:solidFill>
              </a:rPr>
              <a:t>Vi kan dele ei tallinje mellom 5,6 og 5,7 i ti like delar. Då blir kvar del ein hundredel.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0" y="4293096"/>
            <a:ext cx="68484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4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46079"/>
            <a:ext cx="8229600" cy="4810546"/>
          </a:xfrm>
        </p:spPr>
        <p:txBody>
          <a:bodyPr>
            <a:normAutofit fontScale="90000"/>
          </a:bodyPr>
          <a:lstStyle/>
          <a:p>
            <a:r>
              <a:rPr lang="nn-NO" b="1" dirty="0">
                <a:solidFill>
                  <a:schemeClr val="bg1"/>
                </a:solidFill>
              </a:rPr>
              <a:t>Dersom den siste sifferen i eit tal er 0, 2, 4, 6 eller 8, er talet partal og kan delast på 2 utan rest. </a:t>
            </a:r>
            <a:r>
              <a:rPr lang="nn-NO" b="1" dirty="0" smtClean="0">
                <a:solidFill>
                  <a:schemeClr val="bg1"/>
                </a:solidFill>
              </a:rPr>
              <a:t/>
            </a:r>
            <a:br>
              <a:rPr lang="nn-NO" b="1" dirty="0" smtClean="0">
                <a:solidFill>
                  <a:schemeClr val="bg1"/>
                </a:solidFill>
              </a:rPr>
            </a:br>
            <a:r>
              <a:rPr lang="nn-NO" b="1" dirty="0" smtClean="0">
                <a:solidFill>
                  <a:srgbClr val="FFFF00"/>
                </a:solidFill>
              </a:rPr>
              <a:t>For </a:t>
            </a:r>
            <a:r>
              <a:rPr lang="nn-NO" b="1" dirty="0">
                <a:solidFill>
                  <a:srgbClr val="FFFF00"/>
                </a:solidFill>
              </a:rPr>
              <a:t>eksempel: 256 er eit partal og kan akkurat delast på 2, fordi den siste sifferen er 6</a:t>
            </a:r>
            <a:r>
              <a:rPr lang="nn-NO" b="1" dirty="0">
                <a:solidFill>
                  <a:srgbClr val="FFFF00"/>
                </a:solidFill>
              </a:rPr>
              <a:t>. </a:t>
            </a:r>
            <a:r>
              <a:rPr lang="nn-NO" b="1" dirty="0" smtClean="0">
                <a:solidFill>
                  <a:srgbClr val="FFFF00"/>
                </a:solidFill>
              </a:rPr>
              <a:t/>
            </a:r>
            <a:br>
              <a:rPr lang="nn-NO" b="1" dirty="0" smtClean="0">
                <a:solidFill>
                  <a:srgbClr val="FFFF00"/>
                </a:solidFill>
              </a:rPr>
            </a:br>
            <a:r>
              <a:rPr lang="nn-NO" b="1" dirty="0">
                <a:solidFill>
                  <a:schemeClr val="bg1"/>
                </a:solidFill>
              </a:rPr>
              <a:t/>
            </a:r>
            <a:br>
              <a:rPr lang="nn-NO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ресурсы для дистанции\для презентаций доп\7bf39e1657b793739584834f101d8ab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22" y="4797152"/>
            <a:ext cx="141297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6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nn-NO" b="1" dirty="0">
                <a:solidFill>
                  <a:schemeClr val="bg1"/>
                </a:solidFill>
              </a:rPr>
              <a:t>Dersom du legg saman alle siffera i eit tal, og summen er eit tal som er delbart med 3, vil det gitte talet også vere delbart med 3 utan rest</a:t>
            </a:r>
            <a:r>
              <a:rPr lang="nn-NO" b="1" dirty="0" smtClean="0">
                <a:solidFill>
                  <a:schemeClr val="bg1"/>
                </a:solidFill>
              </a:rPr>
              <a:t>.</a:t>
            </a:r>
            <a:br>
              <a:rPr lang="nn-NO" b="1" dirty="0" smtClean="0">
                <a:solidFill>
                  <a:schemeClr val="bg1"/>
                </a:solidFill>
              </a:rPr>
            </a:br>
            <a:r>
              <a:rPr lang="nn-NO" b="1" dirty="0" smtClean="0">
                <a:solidFill>
                  <a:srgbClr val="FFFF00"/>
                </a:solidFill>
              </a:rPr>
              <a:t>For </a:t>
            </a:r>
            <a:r>
              <a:rPr lang="nn-NO" b="1" dirty="0">
                <a:solidFill>
                  <a:srgbClr val="FFFF00"/>
                </a:solidFill>
              </a:rPr>
              <a:t>eksempel: 10332 er eit tal som kan akkurat delast på 3, fordi summen alle siffera 1+0+3+3+2=9 er eit tal som kan akkurat delast på 3.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Desktop\ресурсы для дистанции\для презентаций доп\7bf39e1657b793739584834f101d8ab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75" y="4797152"/>
            <a:ext cx="1370721" cy="19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0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09046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Dersom</a:t>
            </a:r>
            <a:r>
              <a:rPr lang="en-US" b="1" dirty="0">
                <a:solidFill>
                  <a:schemeClr val="bg1"/>
                </a:solidFill>
              </a:rPr>
              <a:t> den </a:t>
            </a:r>
            <a:r>
              <a:rPr lang="en-US" b="1" dirty="0" err="1">
                <a:solidFill>
                  <a:schemeClr val="bg1"/>
                </a:solidFill>
              </a:rPr>
              <a:t>siste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sifferen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eit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er</a:t>
            </a:r>
            <a:r>
              <a:rPr lang="en-US" b="1" dirty="0">
                <a:solidFill>
                  <a:schemeClr val="bg1"/>
                </a:solidFill>
              </a:rPr>
              <a:t> 0 </a:t>
            </a:r>
            <a:r>
              <a:rPr lang="en-US" b="1" dirty="0" err="1">
                <a:solidFill>
                  <a:schemeClr val="bg1"/>
                </a:solidFill>
              </a:rPr>
              <a:t>eller</a:t>
            </a:r>
            <a:r>
              <a:rPr lang="en-US" b="1" dirty="0">
                <a:solidFill>
                  <a:schemeClr val="bg1"/>
                </a:solidFill>
              </a:rPr>
              <a:t> 5, </a:t>
            </a:r>
            <a:r>
              <a:rPr lang="en-US" b="1" dirty="0" err="1">
                <a:solidFill>
                  <a:schemeClr val="bg1"/>
                </a:solidFill>
              </a:rPr>
              <a:t>har</a:t>
            </a:r>
            <a:r>
              <a:rPr lang="en-US" b="1" dirty="0">
                <a:solidFill>
                  <a:schemeClr val="bg1"/>
                </a:solidFill>
              </a:rPr>
              <a:t> vi </a:t>
            </a:r>
            <a:r>
              <a:rPr lang="en-US" b="1" dirty="0" err="1">
                <a:solidFill>
                  <a:schemeClr val="bg1"/>
                </a:solidFill>
              </a:rPr>
              <a:t>talet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delast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på</a:t>
            </a:r>
            <a:r>
              <a:rPr lang="en-US" b="1" dirty="0">
                <a:solidFill>
                  <a:schemeClr val="bg1"/>
                </a:solidFill>
              </a:rPr>
              <a:t> 5 </a:t>
            </a:r>
            <a:r>
              <a:rPr lang="en-US" b="1" dirty="0" err="1">
                <a:solidFill>
                  <a:schemeClr val="bg1"/>
                </a:solidFill>
              </a:rPr>
              <a:t>utan</a:t>
            </a:r>
            <a:r>
              <a:rPr lang="en-US" b="1" dirty="0">
                <a:solidFill>
                  <a:schemeClr val="bg1"/>
                </a:solidFill>
              </a:rPr>
              <a:t> rest.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For </a:t>
            </a:r>
            <a:r>
              <a:rPr lang="en-US" b="1" dirty="0" err="1">
                <a:solidFill>
                  <a:srgbClr val="FFFF00"/>
                </a:solidFill>
              </a:rPr>
              <a:t>eksempel</a:t>
            </a:r>
            <a:r>
              <a:rPr lang="en-US" b="1" dirty="0">
                <a:solidFill>
                  <a:srgbClr val="FFFF00"/>
                </a:solidFill>
              </a:rPr>
              <a:t>: 9460 </a:t>
            </a:r>
            <a:r>
              <a:rPr lang="en-US" b="1" dirty="0" err="1">
                <a:solidFill>
                  <a:srgbClr val="FFFF00"/>
                </a:solidFill>
              </a:rPr>
              <a:t>er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eit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tal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som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akkurat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delast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på</a:t>
            </a:r>
            <a:r>
              <a:rPr lang="en-US" b="1" dirty="0">
                <a:solidFill>
                  <a:srgbClr val="FFFF00"/>
                </a:solidFill>
              </a:rPr>
              <a:t> 5, </a:t>
            </a:r>
            <a:r>
              <a:rPr lang="en-US" b="1" dirty="0" err="1">
                <a:solidFill>
                  <a:srgbClr val="FFFF00"/>
                </a:solidFill>
              </a:rPr>
              <a:t>fordi</a:t>
            </a:r>
            <a:r>
              <a:rPr lang="en-US" b="1" dirty="0">
                <a:solidFill>
                  <a:srgbClr val="FFFF00"/>
                </a:solidFill>
              </a:rPr>
              <a:t> den </a:t>
            </a:r>
            <a:r>
              <a:rPr lang="en-US" b="1" dirty="0" err="1">
                <a:solidFill>
                  <a:srgbClr val="FFFF00"/>
                </a:solidFill>
              </a:rPr>
              <a:t>siste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sifferen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er</a:t>
            </a:r>
            <a:r>
              <a:rPr lang="en-US" b="1" dirty="0">
                <a:solidFill>
                  <a:srgbClr val="FFFF00"/>
                </a:solidFill>
              </a:rPr>
              <a:t> 0.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ser\Desktop\ресурсы для дистанции\для презентаций доп\7bf39e1657b793739584834f101d8ab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15737"/>
            <a:ext cx="1884258" cy="26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4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312368"/>
          </a:xfrm>
        </p:spPr>
        <p:txBody>
          <a:bodyPr>
            <a:normAutofit/>
          </a:bodyPr>
          <a:lstStyle/>
          <a:p>
            <a:r>
              <a:rPr lang="nn-NO" b="1" dirty="0" smtClean="0">
                <a:solidFill>
                  <a:schemeClr val="bg1"/>
                </a:solidFill>
              </a:rPr>
              <a:t>Eit </a:t>
            </a:r>
            <a:r>
              <a:rPr lang="nn-NO" b="1" dirty="0">
                <a:solidFill>
                  <a:schemeClr val="bg1"/>
                </a:solidFill>
              </a:rPr>
              <a:t>tal som berre kan delast utan rest på 1 og seg sjølv, vert kalla eit primtal</a:t>
            </a:r>
            <a:r>
              <a:rPr lang="nn-NO" b="1" dirty="0" smtClean="0">
                <a:solidFill>
                  <a:schemeClr val="bg1"/>
                </a:solidFill>
              </a:rPr>
              <a:t>.</a:t>
            </a:r>
            <a:br>
              <a:rPr lang="nn-NO" b="1" dirty="0" smtClean="0">
                <a:solidFill>
                  <a:schemeClr val="bg1"/>
                </a:solidFill>
              </a:rPr>
            </a:br>
            <a:r>
              <a:rPr lang="nn-NO" b="1" dirty="0" smtClean="0">
                <a:solidFill>
                  <a:srgbClr val="FFFF00"/>
                </a:solidFill>
              </a:rPr>
              <a:t>Primtal: 2,3,5,7,11,13,17,19, ...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ser\Desktop\ресурсы для дистанции\для презентаций доп\7bf39e1657b793739584834f101d8ab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15737"/>
            <a:ext cx="1884258" cy="26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6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155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DESIMALTAL</vt:lpstr>
      <vt:lpstr>Mellom dei heile tala ligg det andre  tal som kallar desimaltal. Vi kan dele ei tallinje mellom 1 og 2 i ti like delar. Då blir kvar del ein tidel.</vt:lpstr>
      <vt:lpstr>Vi kan dele ei tallinje mellom 8 og 9 i ti like delar. Då blir kvar del ein tidel også.</vt:lpstr>
      <vt:lpstr>Dersom den siste sifferen i eit tal er 0, 2, 4, 6 eller 8, er talet partal og kan delast på 2 utan rest.  For eksempel: 256 er eit partal og kan akkurat delast på 2, fordi den siste sifferen er 6.   </vt:lpstr>
      <vt:lpstr>Dersom du legg saman alle siffera i eit tal, og summen er eit tal som er delbart med 3, vil det gitte talet også vere delbart med 3 utan rest. For eksempel: 10332 er eit tal som kan akkurat delast på 3, fordi summen alle siffera 1+0+3+3+2=9 er eit tal som kan akkurat delast på 3.</vt:lpstr>
      <vt:lpstr>Dersom den siste sifferen i eit tal er 0 eller 5, har vi talet som kan delast på 5 utan rest.  For eksempel: 9460 er eit tal som kan akkurat delast på 5, fordi den siste sifferen er 0.</vt:lpstr>
      <vt:lpstr>Eit tal som berre kan delast utan rest på 1 og seg sjølv, vert kalla eit primtal. Primtal: 2,3,5,7,11,13,17,19,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DESIMALTAL</dc:title>
  <dc:creator>Леночка</dc:creator>
  <cp:lastModifiedBy>user</cp:lastModifiedBy>
  <cp:revision>10</cp:revision>
  <dcterms:created xsi:type="dcterms:W3CDTF">2024-08-24T20:54:57Z</dcterms:created>
  <dcterms:modified xsi:type="dcterms:W3CDTF">2024-08-25T21:58:19Z</dcterms:modified>
</cp:coreProperties>
</file>